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10"/>
  </p:notesMasterIdLst>
  <p:sldIdLst>
    <p:sldId id="299" r:id="rId2"/>
    <p:sldId id="327" r:id="rId3"/>
    <p:sldId id="323" r:id="rId4"/>
    <p:sldId id="324" r:id="rId5"/>
    <p:sldId id="310" r:id="rId6"/>
    <p:sldId id="325" r:id="rId7"/>
    <p:sldId id="320" r:id="rId8"/>
    <p:sldId id="318" r:id="rId9"/>
  </p:sldIdLst>
  <p:sldSz cx="6858000" cy="5143500"/>
  <p:notesSz cx="6858000" cy="9144000"/>
  <p:embeddedFontLst>
    <p:embeddedFont>
      <p:font typeface="Arial Nova Cond Light" panose="020B0306020202020204" pitchFamily="34" charset="0"/>
      <p:regular r:id="rId11"/>
      <p:italic r:id="rId12"/>
    </p:embeddedFont>
    <p:embeddedFont>
      <p:font typeface="Britannic Bold" panose="020B0903060703020204" pitchFamily="34" charset="0"/>
      <p:regular r:id="rId13"/>
    </p:embeddedFont>
    <p:embeddedFont>
      <p:font typeface="Lato" panose="020F0502020204030203" pitchFamily="34" charset="0"/>
      <p:regular r:id="rId14"/>
      <p:bold r:id="rId15"/>
      <p:italic r:id="rId16"/>
      <p:boldItalic r:id="rId17"/>
    </p:embeddedFont>
    <p:embeddedFont>
      <p:font typeface="Raleway" pitchFamily="2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7B7B"/>
    <a:srgbClr val="9C6551"/>
    <a:srgbClr val="919191"/>
    <a:srgbClr val="A77424"/>
    <a:srgbClr val="1E97CC"/>
    <a:srgbClr val="858585"/>
    <a:srgbClr val="2C83C6"/>
    <a:srgbClr val="3994BA"/>
    <a:srgbClr val="378993"/>
    <a:srgbClr val="3889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98665B7-6574-423E-A4B5-A6C020D860FF}">
  <a:tblStyle styleId="{C98665B7-6574-423E-A4B5-A6C020D860F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1A8698C-63BC-4B6A-AE92-7E62379B4444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666"/>
  </p:normalViewPr>
  <p:slideViewPr>
    <p:cSldViewPr snapToGrid="0" snapToObjects="1">
      <p:cViewPr varScale="1">
        <p:scale>
          <a:sx n="84" d="100"/>
          <a:sy n="84" d="100"/>
        </p:scale>
        <p:origin x="1404" y="56"/>
      </p:cViewPr>
      <p:guideLst>
        <p:guide orient="horz" pos="16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B5F28-7991-C343-854A-40938A7F536F}" type="datetimeFigureOut">
              <a:rPr lang="es-ES" smtClean="0"/>
              <a:t>08/03/2024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5342-A0E7-364D-870C-93DCB7DF49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5544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B5F28-7991-C343-854A-40938A7F536F}" type="datetimeFigureOut">
              <a:rPr lang="es-ES" smtClean="0"/>
              <a:t>08/03/2024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5342-A0E7-364D-870C-93DCB7DF49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7182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70275" y="358388"/>
            <a:ext cx="484695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70275" y="1373588"/>
            <a:ext cx="4846950" cy="35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Lato"/>
              <a:buChar char="▷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6360431" y="4696933"/>
            <a:ext cx="411525" cy="3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975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975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975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975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975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975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975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975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975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fld id="{00000000-1234-1234-1234-12341234123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Texto&#10;&#10;Descripción generada automáticamente">
            <a:extLst>
              <a:ext uri="{FF2B5EF4-FFF2-40B4-BE49-F238E27FC236}">
                <a16:creationId xmlns:a16="http://schemas.microsoft.com/office/drawing/2014/main" id="{DF496E07-EB1B-F051-AD13-8B9FCD7D0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17" y="393594"/>
            <a:ext cx="5748734" cy="270190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Marcador de número de diapositiva 2" hidden="1">
            <a:extLst>
              <a:ext uri="{FF2B5EF4-FFF2-40B4-BE49-F238E27FC236}">
                <a16:creationId xmlns:a16="http://schemas.microsoft.com/office/drawing/2014/main" id="{BCFFBB0B-E6F9-A22D-3DCC-7F686A328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spcAft>
                <a:spcPts val="450"/>
              </a:spcAft>
            </a:pPr>
            <a:fld id="{00000000-1234-1234-1234-123412341234}" type="slidenum">
              <a:rPr lang="es-CO" smtClean="0"/>
              <a:pPr algn="ctr">
                <a:spcAft>
                  <a:spcPts val="450"/>
                </a:spcAft>
              </a:pPr>
              <a:t>1</a:t>
            </a:fld>
            <a:endParaRPr lang="es-CO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CEE2F03-0026-905E-6CEA-B7A7BCDF5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87" y="4370504"/>
            <a:ext cx="6722269" cy="47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348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E19275-FB57-AE7D-74AD-E89E05C35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4" y="107196"/>
            <a:ext cx="4846950" cy="857400"/>
          </a:xfrm>
        </p:spPr>
        <p:txBody>
          <a:bodyPr/>
          <a:lstStyle/>
          <a:p>
            <a:r>
              <a:rPr lang="es-CO" dirty="0"/>
              <a:t>Logos organizadores  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A33DBDD4-94B8-3E45-D244-562FF8815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5342-A0E7-364D-870C-93DCB7DF494C}" type="slidenum">
              <a:rPr lang="es-ES" smtClean="0"/>
              <a:t>2</a:t>
            </a:fld>
            <a:endParaRPr lang="es-ES"/>
          </a:p>
        </p:txBody>
      </p:sp>
      <p:pic>
        <p:nvPicPr>
          <p:cNvPr id="5" name="Imagen 4" descr="Texto&#10;&#10;Descripción generada automáticamente">
            <a:extLst>
              <a:ext uri="{FF2B5EF4-FFF2-40B4-BE49-F238E27FC236}">
                <a16:creationId xmlns:a16="http://schemas.microsoft.com/office/drawing/2014/main" id="{2676CE15-0E47-7546-EDA7-0F36274A7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5558"/>
            <a:ext cx="1842540" cy="991519"/>
          </a:xfrm>
          <a:prstGeom prst="rect">
            <a:avLst/>
          </a:prstGeom>
        </p:spPr>
      </p:pic>
      <p:pic>
        <p:nvPicPr>
          <p:cNvPr id="7" name="Imagen 6" descr="Un dibujo animado con letras&#10;&#10;Descripción generada automáticamente con confianza media">
            <a:extLst>
              <a:ext uri="{FF2B5EF4-FFF2-40B4-BE49-F238E27FC236}">
                <a16:creationId xmlns:a16="http://schemas.microsoft.com/office/drawing/2014/main" id="{197E372D-CE22-94A4-C46A-2CE651AC5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8761" y="2596171"/>
            <a:ext cx="2335064" cy="77435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BF1DDFFC-3FDF-030E-116D-698E8499F8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69" y="2537776"/>
            <a:ext cx="1927609" cy="991518"/>
          </a:xfrm>
          <a:prstGeom prst="rect">
            <a:avLst/>
          </a:prstGeom>
        </p:spPr>
      </p:pic>
      <p:pic>
        <p:nvPicPr>
          <p:cNvPr id="11" name="Imagen 10" descr="Un letrero verde con letras blancas&#10;&#10;Descripción generada automáticamente con confianza media">
            <a:extLst>
              <a:ext uri="{FF2B5EF4-FFF2-40B4-BE49-F238E27FC236}">
                <a16:creationId xmlns:a16="http://schemas.microsoft.com/office/drawing/2014/main" id="{553E346F-2415-A91B-3A71-06EF2A2EC1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7324" y="829881"/>
            <a:ext cx="1452561" cy="1452561"/>
          </a:xfrm>
          <a:prstGeom prst="rect">
            <a:avLst/>
          </a:prstGeom>
        </p:spPr>
      </p:pic>
      <p:pic>
        <p:nvPicPr>
          <p:cNvPr id="6" name="Imagen 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2A6DA6E2-E154-7355-CB67-13C15FEF23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5201" y="958239"/>
            <a:ext cx="1734681" cy="1126991"/>
          </a:xfrm>
          <a:prstGeom prst="rect">
            <a:avLst/>
          </a:prstGeom>
        </p:spPr>
      </p:pic>
      <p:pic>
        <p:nvPicPr>
          <p:cNvPr id="10" name="Imagen 9" descr="Texto&#10;&#10;Descripción generada automáticamente con confianza media">
            <a:extLst>
              <a:ext uri="{FF2B5EF4-FFF2-40B4-BE49-F238E27FC236}">
                <a16:creationId xmlns:a16="http://schemas.microsoft.com/office/drawing/2014/main" id="{D6875637-3C8E-8BA3-897A-C0DAC8B407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2625" y="2219553"/>
            <a:ext cx="2209200" cy="1507211"/>
          </a:xfrm>
          <a:prstGeom prst="rect">
            <a:avLst/>
          </a:prstGeom>
        </p:spPr>
      </p:pic>
      <p:pic>
        <p:nvPicPr>
          <p:cNvPr id="13" name="Imagen 1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749AD4C4-EA6A-9204-EB1E-CDB2AB816F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39194" y="3718190"/>
            <a:ext cx="3154410" cy="119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586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7A6674-2568-AEF8-0CEC-CDDEDF53D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15" y="88675"/>
            <a:ext cx="4846950" cy="857400"/>
          </a:xfrm>
        </p:spPr>
        <p:txBody>
          <a:bodyPr/>
          <a:lstStyle/>
          <a:p>
            <a:r>
              <a:rPr lang="es-CO" dirty="0"/>
              <a:t>Invitación 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7E12DDC-DC85-1273-E606-46058D1E1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5342-A0E7-364D-870C-93DCB7DF494C}" type="slidenum">
              <a:rPr lang="es-ES" smtClean="0"/>
              <a:t>3</a:t>
            </a:fld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DDADB44-EC14-12B6-5CA0-D4F7A9D85375}"/>
              </a:ext>
            </a:extLst>
          </p:cNvPr>
          <p:cNvSpPr txBox="1"/>
          <p:nvPr/>
        </p:nvSpPr>
        <p:spPr>
          <a:xfrm>
            <a:off x="576432" y="909757"/>
            <a:ext cx="557290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algn="just"/>
            <a:r>
              <a:rPr lang="es-CO" dirty="0"/>
              <a:t>Según estudios recientes, aproximadamente del 2% al 5% de los tumores malignos pueden ser atribuidos a una predisposición genética hereditaria. Esto significa que millones de personas en todo el mundo se enfrentan a un mayor riesgo de desarrollar cáncer debido a mutaciones genéticas heredadas.</a:t>
            </a:r>
          </a:p>
          <a:p>
            <a:pPr algn="just"/>
            <a:r>
              <a:rPr lang="es-CO" dirty="0"/>
              <a:t> </a:t>
            </a:r>
          </a:p>
          <a:p>
            <a:pPr algn="just"/>
            <a:r>
              <a:rPr lang="es-CO" dirty="0"/>
              <a:t>Con la intención de </a:t>
            </a:r>
            <a:r>
              <a:rPr lang="es-MX" dirty="0"/>
              <a:t>brindar al público un escenario de divulgación, discusión y adquisición de nuevo conocimiento sobre el cáncer hereditario, la Universidad del Sinú, a través de su Laboratorio de Investigaciones Biomédicas y Biología Molecular (LABBIOMÉDICAS), en colaboración con la Universidad Industrial de Santander (UIS), la Clínica IMAT Oncomédica (AUNA), UPQUA y GENOCOL, con el respaldo del Ministerio de Ciencia, Tecnología e Innovación (MINCIENCIAS), abrirán un espacio académico y cientifico del 24 al 25 de octubre de 2024 para compartir, inspirar y conectar sobre la investigación del cáncer. </a:t>
            </a:r>
            <a:endParaRPr lang="es-CO" dirty="0"/>
          </a:p>
          <a:p>
            <a:endParaRPr lang="es-CO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F55C47C-62CA-3507-BF51-2A156FE7585F}"/>
              </a:ext>
            </a:extLst>
          </p:cNvPr>
          <p:cNvSpPr txBox="1"/>
          <p:nvPr/>
        </p:nvSpPr>
        <p:spPr>
          <a:xfrm>
            <a:off x="286873" y="4449187"/>
            <a:ext cx="61775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Este evento es una iniciativa en el marco de los contratos de financiación  No 653 y No 764 por MINCIENCIAS  </a:t>
            </a:r>
          </a:p>
        </p:txBody>
      </p:sp>
    </p:spTree>
    <p:extLst>
      <p:ext uri="{BB962C8B-B14F-4D97-AF65-F5344CB8AC3E}">
        <p14:creationId xmlns:p14="http://schemas.microsoft.com/office/powerpoint/2010/main" val="3473724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4BAB43-9081-43A2-EB03-53C997CC8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Bloques Temáticos 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80CD6098-F77C-31D2-673F-D667E2EBC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5342-A0E7-364D-870C-93DCB7DF494C}" type="slidenum">
              <a:rPr lang="es-ES" smtClean="0"/>
              <a:t>4</a:t>
            </a:fld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820711A-506E-7093-3DFF-0D1A54327E02}"/>
              </a:ext>
            </a:extLst>
          </p:cNvPr>
          <p:cNvSpPr txBox="1"/>
          <p:nvPr/>
        </p:nvSpPr>
        <p:spPr>
          <a:xfrm>
            <a:off x="571785" y="1215788"/>
            <a:ext cx="5615940" cy="3750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es-ES" sz="1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Genética y Genómica</a:t>
            </a:r>
            <a:r>
              <a:rPr lang="es-ES" sz="1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s-E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exploraremos los últimos avances en la identificación de genes de susceptibilidad al cáncer hereditario y su impacto en la prevención y tratamiento.</a:t>
            </a:r>
            <a:endParaRPr lang="es-CO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es-ES" sz="1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Salud Pública:</a:t>
            </a:r>
            <a:r>
              <a:rPr lang="es-E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discutiremos estrategias de detección temprana, promoción de la salud y políticas de salud pública para abordar el cáncer hereditario a nivel nacional.</a:t>
            </a:r>
            <a:endParaRPr lang="es-CO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es-ES" sz="1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Avances Terapéuticos:</a:t>
            </a:r>
            <a:r>
              <a:rPr lang="es-E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presentaremos las terapias más innovadoras y efectivas para el cáncer hereditario y las estrategias de atención centradas en el paciente.</a:t>
            </a:r>
            <a:endParaRPr lang="es-CO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es-ES" sz="1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Experiencias Clínicas:</a:t>
            </a:r>
            <a:r>
              <a:rPr lang="es-E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compartiremos casos clínicos destacados y experiencias prácticas y de ciencia de datos que pueden guiar la toma de decisiones en la atención de pacientes con cáncer hereditario</a:t>
            </a:r>
            <a:r>
              <a:rPr lang="es-E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s-CO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423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GHL Hotel - Montería">
            <a:extLst>
              <a:ext uri="{FF2B5EF4-FFF2-40B4-BE49-F238E27FC236}">
                <a16:creationId xmlns:a16="http://schemas.microsoft.com/office/drawing/2014/main" id="{49262D06-5BB3-2BB2-2A05-6580EE402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72" y="749740"/>
            <a:ext cx="3125098" cy="175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GHL Montería">
            <a:extLst>
              <a:ext uri="{FF2B5EF4-FFF2-40B4-BE49-F238E27FC236}">
                <a16:creationId xmlns:a16="http://schemas.microsoft.com/office/drawing/2014/main" id="{D767F41A-DFA2-38C0-B1E9-0FC3E741E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97" y="2537598"/>
            <a:ext cx="1625195" cy="216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hl Hotel Monteria, Montería (Cordoba) - Atrapalo.com.co">
            <a:extLst>
              <a:ext uri="{FF2B5EF4-FFF2-40B4-BE49-F238E27FC236}">
                <a16:creationId xmlns:a16="http://schemas.microsoft.com/office/drawing/2014/main" id="{4D4E1030-89F4-840E-E3BC-8C0EC75F2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990" y="2537598"/>
            <a:ext cx="1445286" cy="216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echa - Iconos gratis de interfaz">
            <a:extLst>
              <a:ext uri="{FF2B5EF4-FFF2-40B4-BE49-F238E27FC236}">
                <a16:creationId xmlns:a16="http://schemas.microsoft.com/office/drawing/2014/main" id="{C88826EA-044F-C4BC-EC61-0B57BCE80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93" y="1849168"/>
            <a:ext cx="567000" cy="5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ora - Iconos gratis de hora y fecha">
            <a:extLst>
              <a:ext uri="{FF2B5EF4-FFF2-40B4-BE49-F238E27FC236}">
                <a16:creationId xmlns:a16="http://schemas.microsoft.com/office/drawing/2014/main" id="{0DBA87D0-F34F-BD4C-6A43-6810E2BC1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93" y="2588640"/>
            <a:ext cx="567000" cy="5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Group 10 Participants - Virtual International Training Course on Management  of Malaria">
            <a:extLst>
              <a:ext uri="{FF2B5EF4-FFF2-40B4-BE49-F238E27FC236}">
                <a16:creationId xmlns:a16="http://schemas.microsoft.com/office/drawing/2014/main" id="{79945A85-865B-09D6-6016-BEF518993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693" y="3427502"/>
            <a:ext cx="594000" cy="59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Map Location free icons designed by Freepik | Free icons, Iphone icon, Icon  design">
            <a:extLst>
              <a:ext uri="{FF2B5EF4-FFF2-40B4-BE49-F238E27FC236}">
                <a16:creationId xmlns:a16="http://schemas.microsoft.com/office/drawing/2014/main" id="{DFD31157-5A04-54F1-AF91-0DBF02DF9E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1"/>
          <a:stretch/>
        </p:blipFill>
        <p:spPr bwMode="auto">
          <a:xfrm>
            <a:off x="3626693" y="1041579"/>
            <a:ext cx="648000" cy="688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BEB5347B-8D42-B3A3-562A-B912DC41E840}"/>
              </a:ext>
            </a:extLst>
          </p:cNvPr>
          <p:cNvSpPr txBox="1"/>
          <p:nvPr/>
        </p:nvSpPr>
        <p:spPr>
          <a:xfrm>
            <a:off x="4234194" y="1202810"/>
            <a:ext cx="1253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u="sng" dirty="0">
                <a:latin typeface="Arial Nova Cond Light" panose="020B0306020202020204" pitchFamily="34" charset="0"/>
              </a:rPr>
              <a:t>HOTEL GHL </a:t>
            </a:r>
          </a:p>
          <a:p>
            <a:r>
              <a:rPr lang="es-ES" sz="1200" dirty="0">
                <a:latin typeface="Arial Nova Cond Light" panose="020B0306020202020204" pitchFamily="34" charset="0"/>
              </a:rPr>
              <a:t>Montería - Córdoba</a:t>
            </a:r>
            <a:endParaRPr lang="es-CO" sz="1200" dirty="0">
              <a:latin typeface="Arial Nova Cond Light" panose="020B0306020202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4156923-6D05-6FFF-1350-34688DCF5F82}"/>
              </a:ext>
            </a:extLst>
          </p:cNvPr>
          <p:cNvSpPr txBox="1"/>
          <p:nvPr/>
        </p:nvSpPr>
        <p:spPr>
          <a:xfrm>
            <a:off x="4274693" y="1923171"/>
            <a:ext cx="18279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b="1" u="sng" dirty="0">
                <a:solidFill>
                  <a:schemeClr val="tx1"/>
                </a:solidFill>
                <a:latin typeface="Arial Nova Cond Light" panose="020B0306020202020204" pitchFamily="34" charset="0"/>
              </a:rPr>
              <a:t>Fechas:</a:t>
            </a:r>
            <a:br>
              <a:rPr lang="es-ES" sz="1200" dirty="0">
                <a:solidFill>
                  <a:schemeClr val="tx1"/>
                </a:solidFill>
                <a:latin typeface="Arial Nova Cond Light" panose="020B0306020202020204" pitchFamily="34" charset="0"/>
              </a:rPr>
            </a:br>
            <a:r>
              <a:rPr lang="es-ES" sz="1200" dirty="0">
                <a:solidFill>
                  <a:schemeClr val="tx1"/>
                </a:solidFill>
                <a:latin typeface="Arial Nova Cond Light" panose="020B0306020202020204" pitchFamily="34" charset="0"/>
              </a:rPr>
              <a:t>24 y 25 de Octubre de 2024.</a:t>
            </a:r>
            <a:endParaRPr lang="es-CO" sz="1200" dirty="0">
              <a:latin typeface="Arial Nova Cond Light" panose="020B0306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C2FEB95-E105-634F-1103-D4C20DFF928A}"/>
              </a:ext>
            </a:extLst>
          </p:cNvPr>
          <p:cNvSpPr txBox="1"/>
          <p:nvPr/>
        </p:nvSpPr>
        <p:spPr>
          <a:xfrm>
            <a:off x="4274693" y="2637735"/>
            <a:ext cx="18279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b="1" u="sng" dirty="0">
                <a:solidFill>
                  <a:schemeClr val="tx1"/>
                </a:solidFill>
                <a:latin typeface="Arial Nova Cond Light" panose="020B0306020202020204" pitchFamily="34" charset="0"/>
              </a:rPr>
              <a:t>Horario:</a:t>
            </a:r>
            <a:br>
              <a:rPr lang="es-ES" sz="1200" dirty="0">
                <a:solidFill>
                  <a:schemeClr val="tx1"/>
                </a:solidFill>
                <a:latin typeface="Arial Nova Cond Light" panose="020B0306020202020204" pitchFamily="34" charset="0"/>
              </a:rPr>
            </a:br>
            <a:r>
              <a:rPr lang="es-ES" sz="1200" dirty="0">
                <a:solidFill>
                  <a:schemeClr val="tx1"/>
                </a:solidFill>
                <a:latin typeface="Arial Nova Cond Light" panose="020B0306020202020204" pitchFamily="34" charset="0"/>
              </a:rPr>
              <a:t>8:00 am – 5:00 pm.</a:t>
            </a:r>
            <a:endParaRPr lang="es-CO" sz="1200" dirty="0">
              <a:latin typeface="Arial Nova Cond Light" panose="020B0306020202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567B8B1-DE24-3D27-A3A9-9FB4059B313A}"/>
              </a:ext>
            </a:extLst>
          </p:cNvPr>
          <p:cNvSpPr txBox="1"/>
          <p:nvPr/>
        </p:nvSpPr>
        <p:spPr>
          <a:xfrm>
            <a:off x="4234193" y="3427502"/>
            <a:ext cx="23258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200" b="1" u="sng" dirty="0">
                <a:solidFill>
                  <a:schemeClr val="tx1"/>
                </a:solidFill>
                <a:latin typeface="Arial Nova Cond Light" panose="020B0306020202020204" pitchFamily="34" charset="0"/>
              </a:rPr>
              <a:t>Participantes:</a:t>
            </a:r>
          </a:p>
          <a:p>
            <a:pPr algn="just"/>
            <a:r>
              <a:rPr lang="es-ES" sz="1200" dirty="0">
                <a:solidFill>
                  <a:schemeClr val="tx1"/>
                </a:solidFill>
                <a:latin typeface="Arial Nova Cond Light" panose="020B0306020202020204" pitchFamily="34" charset="0"/>
              </a:rPr>
              <a:t>Estudiantes, profesionales e investigadores, actores públicos y privados.</a:t>
            </a:r>
            <a:endParaRPr lang="es-CO" sz="1200" dirty="0">
              <a:latin typeface="Arial Nova Cond Light" panose="020B0306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375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E93AC9-4931-CB2E-2838-B5605E801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Inversión 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3A5F196C-D6D3-CE15-A5C8-680DFEDC6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5342-A0E7-364D-870C-93DCB7DF494C}" type="slidenum">
              <a:rPr lang="es-ES" smtClean="0"/>
              <a:t>6</a:t>
            </a:fld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7A11FB5-1590-960B-32BE-19D30D6CDFB8}"/>
              </a:ext>
            </a:extLst>
          </p:cNvPr>
          <p:cNvSpPr txBox="1"/>
          <p:nvPr/>
        </p:nvSpPr>
        <p:spPr>
          <a:xfrm>
            <a:off x="396240" y="1452349"/>
            <a:ext cx="5615940" cy="2606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es-CO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Profesionales: $ 450.000 </a:t>
            </a:r>
          </a:p>
          <a:p>
            <a:pPr lvl="0" algn="just">
              <a:lnSpc>
                <a:spcPct val="115000"/>
              </a:lnSpc>
            </a:pPr>
            <a:r>
              <a:rPr lang="es-CO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Estudiantes de postgrado: $ 300.000</a:t>
            </a:r>
          </a:p>
          <a:p>
            <a:pPr lvl="0" algn="just">
              <a:lnSpc>
                <a:spcPct val="115000"/>
              </a:lnSpc>
            </a:pPr>
            <a:r>
              <a:rPr lang="es-CO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Estudiantes de pregrado: </a:t>
            </a:r>
            <a:r>
              <a:rPr lang="es-CO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$ </a:t>
            </a:r>
            <a:r>
              <a:rPr lang="es-CO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200.0000</a:t>
            </a:r>
          </a:p>
          <a:p>
            <a:pPr lvl="0" algn="just">
              <a:lnSpc>
                <a:spcPct val="115000"/>
              </a:lnSpc>
            </a:pPr>
            <a:endParaRPr lang="es-CO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es-CO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Cup</a:t>
            </a:r>
            <a:r>
              <a:rPr lang="es-CO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os limitados (Próximamente link de inscripción)</a:t>
            </a:r>
            <a:endParaRPr lang="es-CO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874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8AE623A-D5B8-4107-4D2C-C525B6E11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5342-A0E7-364D-870C-93DCB7DF494C}" type="slidenum">
              <a:rPr lang="es-ES" smtClean="0"/>
              <a:t>7</a:t>
            </a:fld>
            <a:endParaRPr lang="es-ES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ED5425FE-AAF1-7F53-D8E3-C5228A41C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134" y="1714350"/>
            <a:ext cx="6101681" cy="857400"/>
          </a:xfrm>
        </p:spPr>
        <p:txBody>
          <a:bodyPr/>
          <a:lstStyle/>
          <a:p>
            <a:pPr algn="ctr"/>
            <a:r>
              <a:rPr lang="es-CO" dirty="0"/>
              <a:t>Espera más información de nuestro evento próximamente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D9401B2-8D74-94C2-83F1-D45319EFC991}"/>
              </a:ext>
            </a:extLst>
          </p:cNvPr>
          <p:cNvSpPr txBox="1"/>
          <p:nvPr/>
        </p:nvSpPr>
        <p:spPr>
          <a:xfrm>
            <a:off x="1714500" y="3326564"/>
            <a:ext cx="3429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chemeClr val="tx1"/>
                </a:solidFill>
                <a:latin typeface="Arial Nova Cond Light" panose="020B0306020202020204" pitchFamily="34" charset="0"/>
              </a:rPr>
              <a:t>lab_biomedicas@unisinu.edu.co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AE5ACE-FDAC-3B8B-2331-A4ED21049AA0}"/>
              </a:ext>
            </a:extLst>
          </p:cNvPr>
          <p:cNvSpPr txBox="1"/>
          <p:nvPr/>
        </p:nvSpPr>
        <p:spPr>
          <a:xfrm>
            <a:off x="1498909" y="2863214"/>
            <a:ext cx="3429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chemeClr val="tx1"/>
                </a:solidFill>
                <a:latin typeface="Arial Nova Cond Light" panose="020B0306020202020204" pitchFamily="34" charset="0"/>
              </a:rPr>
              <a:t>Mas información </a:t>
            </a:r>
          </a:p>
        </p:txBody>
      </p:sp>
    </p:spTree>
    <p:extLst>
      <p:ext uri="{BB962C8B-B14F-4D97-AF65-F5344CB8AC3E}">
        <p14:creationId xmlns:p14="http://schemas.microsoft.com/office/powerpoint/2010/main" val="3208565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Texto&#10;&#10;Descripción generada automáticamente">
            <a:extLst>
              <a:ext uri="{FF2B5EF4-FFF2-40B4-BE49-F238E27FC236}">
                <a16:creationId xmlns:a16="http://schemas.microsoft.com/office/drawing/2014/main" id="{353B14AC-E593-E804-BC5A-B170B7CF9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1" y="600456"/>
            <a:ext cx="6721475" cy="3343933"/>
          </a:xfrm>
          <a:prstGeom prst="rect">
            <a:avLst/>
          </a:prstGeom>
          <a:noFill/>
        </p:spPr>
      </p:pic>
      <p:sp>
        <p:nvSpPr>
          <p:cNvPr id="3" name="Marcador de número de diapositiva 2" hidden="1">
            <a:extLst>
              <a:ext uri="{FF2B5EF4-FFF2-40B4-BE49-F238E27FC236}">
                <a16:creationId xmlns:a16="http://schemas.microsoft.com/office/drawing/2014/main" id="{35D386F5-7A5E-B542-3CBB-63FA7D988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15B55342-A0E7-364D-870C-93DCB7DF494C}" type="slidenum">
              <a:rPr lang="es-ES" smtClean="0"/>
              <a:pPr>
                <a:spcAft>
                  <a:spcPts val="600"/>
                </a:spcAft>
              </a:pPr>
              <a:t>8</a:t>
            </a:fld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C4E6B01-B961-90AF-1149-72425507E836}"/>
              </a:ext>
            </a:extLst>
          </p:cNvPr>
          <p:cNvSpPr txBox="1"/>
          <p:nvPr/>
        </p:nvSpPr>
        <p:spPr>
          <a:xfrm>
            <a:off x="322704" y="4142934"/>
            <a:ext cx="27895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itannic Bold" panose="020B0903060703020204" pitchFamily="34" charset="0"/>
              </a:rPr>
              <a:t>Para más información: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C2878B1-2A8E-9AEE-0AD1-ABAA66251A95}"/>
              </a:ext>
            </a:extLst>
          </p:cNvPr>
          <p:cNvSpPr txBox="1"/>
          <p:nvPr/>
        </p:nvSpPr>
        <p:spPr>
          <a:xfrm>
            <a:off x="3360738" y="4389156"/>
            <a:ext cx="3429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chemeClr val="tx1"/>
                </a:solidFill>
                <a:latin typeface="Arial Nova Cond Light" panose="020B0306020202020204" pitchFamily="34" charset="0"/>
              </a:rPr>
              <a:t>lab_biomedicas@unisinu.edu.co</a:t>
            </a:r>
          </a:p>
        </p:txBody>
      </p:sp>
    </p:spTree>
    <p:extLst>
      <p:ext uri="{BB962C8B-B14F-4D97-AF65-F5344CB8AC3E}">
        <p14:creationId xmlns:p14="http://schemas.microsoft.com/office/powerpoint/2010/main" val="317111321"/>
      </p:ext>
    </p:extLst>
  </p:cSld>
  <p:clrMapOvr>
    <a:masterClrMapping/>
  </p:clrMapOvr>
</p:sld>
</file>

<file path=ppt/theme/theme1.xml><?xml version="1.0" encoding="utf-8"?>
<a:theme xmlns:a="http://schemas.openxmlformats.org/drawingml/2006/main" name="Antonio template">
  <a:themeElements>
    <a:clrScheme name="Verde azulado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</TotalTime>
  <Words>389</Words>
  <Application>Microsoft Office PowerPoint</Application>
  <PresentationFormat>Personalizado</PresentationFormat>
  <Paragraphs>35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5" baseType="lpstr">
      <vt:lpstr>Raleway</vt:lpstr>
      <vt:lpstr>Arial Nova Cond Light</vt:lpstr>
      <vt:lpstr>Lato</vt:lpstr>
      <vt:lpstr>Arial</vt:lpstr>
      <vt:lpstr>Times New Roman</vt:lpstr>
      <vt:lpstr>Britannic Bold</vt:lpstr>
      <vt:lpstr>Antonio template</vt:lpstr>
      <vt:lpstr>Presentación de PowerPoint</vt:lpstr>
      <vt:lpstr>Logos organizadores  </vt:lpstr>
      <vt:lpstr>Invitación </vt:lpstr>
      <vt:lpstr>Bloques Temáticos </vt:lpstr>
      <vt:lpstr>Presentación de PowerPoint</vt:lpstr>
      <vt:lpstr>Inversión </vt:lpstr>
      <vt:lpstr>Espera más información de nuestro evento próximamente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Dirección de Filantropía</dc:title>
  <dc:creator>Lily Dayhana Quiroga Duarte</dc:creator>
  <cp:lastModifiedBy>ANA PEÑATA INVESTIGADOR MINCIENCIAS</cp:lastModifiedBy>
  <cp:revision>14</cp:revision>
  <dcterms:modified xsi:type="dcterms:W3CDTF">2024-03-08T15:29:00Z</dcterms:modified>
</cp:coreProperties>
</file>